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4"/>
  </p:sldMasterIdLst>
  <p:notesMasterIdLst>
    <p:notesMasterId r:id="rId11"/>
  </p:notesMasterIdLst>
  <p:sldIdLst>
    <p:sldId id="256" r:id="rId5"/>
    <p:sldId id="272" r:id="rId6"/>
    <p:sldId id="261" r:id="rId7"/>
    <p:sldId id="257" r:id="rId8"/>
    <p:sldId id="283" r:id="rId9"/>
    <p:sldId id="267" r:id="rId10"/>
  </p:sldIdLst>
  <p:sldSz cx="9144000" cy="5143500" type="screen16x9"/>
  <p:notesSz cx="6858000" cy="9144000"/>
  <p:embeddedFontLst>
    <p:embeddedFont>
      <p:font typeface="Oswald" panose="00000500000000000000" pitchFamily="2" charset="0"/>
      <p:regular r:id="rId12"/>
      <p:bold r:id="rId13"/>
    </p:embeddedFont>
    <p:embeddedFont>
      <p:font typeface="Source Sans Pro" panose="020B050303040302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A90E71-EA9B-49E7-9D84-FD23DAFB9625}" v="12" dt="2024-03-03T17:39:10.719"/>
  </p1510:revLst>
</p1510:revInfo>
</file>

<file path=ppt/tableStyles.xml><?xml version="1.0" encoding="utf-8"?>
<a:tblStyleLst xmlns:a="http://schemas.openxmlformats.org/drawingml/2006/main" def="{891A1956-3D7E-41C0-9DF7-105A978C6925}">
  <a:tblStyle styleId="{891A1956-3D7E-41C0-9DF7-105A978C69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82E05BE-877C-40BA-BEE6-E4ECDAF45F9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062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Google Shape;615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gcd566ac1d1_0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9" name="Google Shape;789;gcd566ac1d1_0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l" t="t" r="r" b="b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5" name="Google Shape;35;p2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l" t="t" r="r" b="b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6" name="Google Shape;36;p2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2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40" name="Google Shape;40;p2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" name="Google Shape;41;p2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2" name="Google Shape;42;p2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43" name="Google Shape;43;p2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44" name="Google Shape;44;p2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" name="Google Shape;69;p2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ctrTitle"/>
          </p:nvPr>
        </p:nvSpPr>
        <p:spPr>
          <a:xfrm>
            <a:off x="2847975" y="3363425"/>
            <a:ext cx="56103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62" name="Google Shape;162;p5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163" name="Google Shape;163;p5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5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5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" name="Google Shape;166;p5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167" name="Google Shape;167;p5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8" name="Google Shape;168;p5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9" name="Google Shape;169;p5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70" name="Google Shape;170;p5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171" name="Google Shape;171;p5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6" name="Google Shape;196;p5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5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5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5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5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5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02" name="Google Shape;202;p5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05" name="Google Shape;205;p6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06" name="Google Shape;206;p6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6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6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9" name="Google Shape;209;p6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10" name="Google Shape;210;p6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1" name="Google Shape;211;p6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2" name="Google Shape;212;p6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213" name="Google Shape;213;p6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214" name="Google Shape;214;p6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6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" name="Google Shape;239;p6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6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6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6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6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6"/>
          <p:cNvSpPr txBox="1">
            <a:spLocks noGrp="1"/>
          </p:cNvSpPr>
          <p:nvPr>
            <p:ph type="body" idx="1"/>
          </p:nvPr>
        </p:nvSpPr>
        <p:spPr>
          <a:xfrm>
            <a:off x="1131500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45" name="Google Shape;245;p6"/>
          <p:cNvSpPr txBox="1">
            <a:spLocks noGrp="1"/>
          </p:cNvSpPr>
          <p:nvPr>
            <p:ph type="body" idx="2"/>
          </p:nvPr>
        </p:nvSpPr>
        <p:spPr>
          <a:xfrm>
            <a:off x="4672563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46" name="Google Shape;246;p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8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94" name="Google Shape;294;p8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95" name="Google Shape;295;p8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8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8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8" name="Google Shape;298;p8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99" name="Google Shape;299;p8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0" name="Google Shape;300;p8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1" name="Google Shape;301;p8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02" name="Google Shape;302;p8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03" name="Google Shape;303;p8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8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8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8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8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8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8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8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8" name="Google Shape;328;p8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8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8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8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381000" y="7"/>
            <a:ext cx="8382000" cy="5162348"/>
            <a:chOff x="381000" y="-18750"/>
            <a:chExt cx="8382000" cy="5181000"/>
          </a:xfrm>
        </p:grpSpPr>
        <p:cxnSp>
          <p:nvCxnSpPr>
            <p:cNvPr id="7" name="Google Shape;7;p1"/>
            <p:cNvCxnSpPr/>
            <p:nvPr/>
          </p:nvCxnSpPr>
          <p:spPr>
            <a:xfrm>
              <a:off x="76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Google Shape;8;p1"/>
            <p:cNvCxnSpPr/>
            <p:nvPr/>
          </p:nvCxnSpPr>
          <p:spPr>
            <a:xfrm>
              <a:off x="152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Google Shape;9;p1"/>
            <p:cNvCxnSpPr/>
            <p:nvPr/>
          </p:nvCxnSpPr>
          <p:spPr>
            <a:xfrm>
              <a:off x="228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10;p1"/>
            <p:cNvCxnSpPr/>
            <p:nvPr/>
          </p:nvCxnSpPr>
          <p:spPr>
            <a:xfrm>
              <a:off x="304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1"/>
            <p:cNvCxnSpPr/>
            <p:nvPr/>
          </p:nvCxnSpPr>
          <p:spPr>
            <a:xfrm>
              <a:off x="381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1"/>
            <p:cNvCxnSpPr/>
            <p:nvPr/>
          </p:nvCxnSpPr>
          <p:spPr>
            <a:xfrm>
              <a:off x="457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1"/>
            <p:cNvCxnSpPr/>
            <p:nvPr/>
          </p:nvCxnSpPr>
          <p:spPr>
            <a:xfrm>
              <a:off x="533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1"/>
            <p:cNvCxnSpPr/>
            <p:nvPr/>
          </p:nvCxnSpPr>
          <p:spPr>
            <a:xfrm>
              <a:off x="609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1"/>
            <p:cNvCxnSpPr/>
            <p:nvPr/>
          </p:nvCxnSpPr>
          <p:spPr>
            <a:xfrm>
              <a:off x="685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1"/>
            <p:cNvCxnSpPr/>
            <p:nvPr/>
          </p:nvCxnSpPr>
          <p:spPr>
            <a:xfrm>
              <a:off x="762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1"/>
            <p:cNvCxnSpPr/>
            <p:nvPr/>
          </p:nvCxnSpPr>
          <p:spPr>
            <a:xfrm>
              <a:off x="838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1"/>
            <p:cNvCxnSpPr/>
            <p:nvPr/>
          </p:nvCxnSpPr>
          <p:spPr>
            <a:xfrm>
              <a:off x="38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1"/>
            <p:cNvCxnSpPr/>
            <p:nvPr/>
          </p:nvCxnSpPr>
          <p:spPr>
            <a:xfrm>
              <a:off x="114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1"/>
            <p:cNvCxnSpPr/>
            <p:nvPr/>
          </p:nvCxnSpPr>
          <p:spPr>
            <a:xfrm>
              <a:off x="190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1"/>
            <p:cNvCxnSpPr/>
            <p:nvPr/>
          </p:nvCxnSpPr>
          <p:spPr>
            <a:xfrm>
              <a:off x="266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2" name="Google Shape;22;p1"/>
            <p:cNvCxnSpPr/>
            <p:nvPr/>
          </p:nvCxnSpPr>
          <p:spPr>
            <a:xfrm>
              <a:off x="342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3" name="Google Shape;23;p1"/>
            <p:cNvCxnSpPr/>
            <p:nvPr/>
          </p:nvCxnSpPr>
          <p:spPr>
            <a:xfrm>
              <a:off x="419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24;p1"/>
            <p:cNvCxnSpPr/>
            <p:nvPr/>
          </p:nvCxnSpPr>
          <p:spPr>
            <a:xfrm>
              <a:off x="495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5" name="Google Shape;25;p1"/>
            <p:cNvCxnSpPr/>
            <p:nvPr/>
          </p:nvCxnSpPr>
          <p:spPr>
            <a:xfrm>
              <a:off x="571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6" name="Google Shape;26;p1"/>
            <p:cNvCxnSpPr/>
            <p:nvPr/>
          </p:nvCxnSpPr>
          <p:spPr>
            <a:xfrm>
              <a:off x="647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1"/>
            <p:cNvCxnSpPr/>
            <p:nvPr/>
          </p:nvCxnSpPr>
          <p:spPr>
            <a:xfrm>
              <a:off x="723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1"/>
            <p:cNvCxnSpPr/>
            <p:nvPr/>
          </p:nvCxnSpPr>
          <p:spPr>
            <a:xfrm>
              <a:off x="800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1"/>
            <p:cNvCxnSpPr/>
            <p:nvPr/>
          </p:nvCxnSpPr>
          <p:spPr>
            <a:xfrm>
              <a:off x="876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0" name="Google Shape;30;p1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31" name="Google Shape;31;p1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32" name="Google Shape;32;p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4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First Gen Hawks Assessment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First Gen Hawks Program</a:t>
            </a:r>
            <a:endParaRPr sz="3000" dirty="0"/>
          </a:p>
        </p:txBody>
      </p:sp>
      <p:sp>
        <p:nvSpPr>
          <p:cNvPr id="621" name="Google Shape;621;p2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618" name="Google Shape;618;p29"/>
          <p:cNvSpPr/>
          <p:nvPr/>
        </p:nvSpPr>
        <p:spPr>
          <a:xfrm>
            <a:off x="578575" y="2061638"/>
            <a:ext cx="2808000" cy="1325100"/>
          </a:xfrm>
          <a:prstGeom prst="homePlate">
            <a:avLst>
              <a:gd name="adj" fmla="val 30129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COHORTED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COURSE WORK</a:t>
            </a:r>
            <a:endParaRPr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9" name="Google Shape;619;p29"/>
          <p:cNvSpPr/>
          <p:nvPr/>
        </p:nvSpPr>
        <p:spPr>
          <a:xfrm>
            <a:off x="3242325" y="2061638"/>
            <a:ext cx="2862000" cy="1325100"/>
          </a:xfrm>
          <a:prstGeom prst="chevron">
            <a:avLst>
              <a:gd name="adj" fmla="val 29853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PEER MENTORS</a:t>
            </a:r>
            <a:endParaRPr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20" name="Google Shape;620;p29"/>
          <p:cNvSpPr/>
          <p:nvPr/>
        </p:nvSpPr>
        <p:spPr>
          <a:xfrm>
            <a:off x="5960075" y="2061638"/>
            <a:ext cx="2862000" cy="1325100"/>
          </a:xfrm>
          <a:prstGeom prst="chevron">
            <a:avLst>
              <a:gd name="adj" fmla="val 2985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ACADEMIC SUPPORT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&amp; COACHING</a:t>
            </a:r>
            <a:endParaRPr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Guiding Evaluation Questions</a:t>
            </a:r>
            <a:endParaRPr sz="3000" dirty="0">
              <a:solidFill>
                <a:schemeClr val="accent2"/>
              </a:solidFill>
            </a:endParaRPr>
          </a:p>
        </p:txBody>
      </p:sp>
      <p:sp>
        <p:nvSpPr>
          <p:cNvPr id="500" name="Google Shape;500;p1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r>
              <a:rPr lang="en-US" sz="1800" dirty="0"/>
              <a:t>Does FGH participation affect academic performance and persistence?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endParaRPr lang="en-US" sz="1800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r>
              <a:rPr lang="en-US" sz="1800" dirty="0"/>
              <a:t>What is working well with FGH program delivery? What might be improved?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endParaRPr lang="en-US" sz="1800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r>
              <a:rPr lang="en-US" sz="1800" dirty="0"/>
              <a:t>What aspects of the program are valuable according to students?</a:t>
            </a:r>
            <a:endParaRPr sz="1800" dirty="0"/>
          </a:p>
        </p:txBody>
      </p:sp>
      <p:sp>
        <p:nvSpPr>
          <p:cNvPr id="501" name="Google Shape;501;p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470;p14">
            <a:extLst>
              <a:ext uri="{FF2B5EF4-FFF2-40B4-BE49-F238E27FC236}">
                <a16:creationId xmlns:a16="http://schemas.microsoft.com/office/drawing/2014/main" id="{19874659-00F8-4E03-91AD-838322977376}"/>
              </a:ext>
            </a:extLst>
          </p:cNvPr>
          <p:cNvSpPr txBox="1"/>
          <p:nvPr/>
        </p:nvSpPr>
        <p:spPr>
          <a:xfrm>
            <a:off x="4720152" y="968549"/>
            <a:ext cx="3234600" cy="450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CEF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QUALITATIVE</a:t>
            </a:r>
            <a:endParaRPr sz="1800" dirty="0">
              <a:solidFill>
                <a:srgbClr val="00CEF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2">
              <a:spcBef>
                <a:spcPts val="600"/>
              </a:spcBef>
            </a:pPr>
            <a:endParaRPr lang="en-US" sz="1600" dirty="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9" name="Google Shape;469;p14"/>
          <p:cNvSpPr txBox="1">
            <a:spLocks noGrp="1"/>
          </p:cNvSpPr>
          <p:nvPr>
            <p:ph type="title"/>
          </p:nvPr>
        </p:nvSpPr>
        <p:spPr>
          <a:xfrm>
            <a:off x="1047750" y="1007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Data Sources</a:t>
            </a:r>
            <a:endParaRPr sz="3000" dirty="0"/>
          </a:p>
        </p:txBody>
      </p:sp>
      <p:sp>
        <p:nvSpPr>
          <p:cNvPr id="473" name="Google Shape;473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470" name="Google Shape;470;p14"/>
          <p:cNvSpPr txBox="1"/>
          <p:nvPr/>
        </p:nvSpPr>
        <p:spPr>
          <a:xfrm>
            <a:off x="1047648" y="1418627"/>
            <a:ext cx="3234600" cy="14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2">
              <a:spcBef>
                <a:spcPts val="600"/>
              </a:spcBef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University Records:</a:t>
            </a:r>
          </a:p>
          <a:p>
            <a:pPr lvl="4">
              <a:spcBef>
                <a:spcPts val="600"/>
              </a:spcBef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   Persistence</a:t>
            </a:r>
          </a:p>
          <a:p>
            <a:pPr lvl="4">
              <a:spcBef>
                <a:spcPts val="600"/>
              </a:spcBef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   Term GPA</a:t>
            </a:r>
          </a:p>
          <a:p>
            <a:pPr lvl="4">
              <a:spcBef>
                <a:spcPts val="600"/>
              </a:spcBef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   Attempted and Earned Credits</a:t>
            </a:r>
          </a:p>
          <a:p>
            <a:pPr lvl="4">
              <a:spcBef>
                <a:spcPts val="600"/>
              </a:spcBef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  Probation</a:t>
            </a:r>
          </a:p>
          <a:p>
            <a:pPr lvl="4">
              <a:spcBef>
                <a:spcPts val="600"/>
              </a:spcBef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  Dean’s List</a:t>
            </a:r>
          </a:p>
          <a:p>
            <a:pPr lvl="4">
              <a:spcBef>
                <a:spcPts val="600"/>
              </a:spcBef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  Grades of D, F, of </a:t>
            </a:r>
            <a:r>
              <a:rPr lang="en-US" sz="1600" dirty="0" err="1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Ws</a:t>
            </a:r>
            <a:endParaRPr lang="en-US" sz="1600" dirty="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2">
              <a:spcBef>
                <a:spcPts val="600"/>
              </a:spcBef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Excelling@Iowa</a:t>
            </a:r>
            <a:endParaRPr sz="1600" dirty="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1" name="Google Shape;471;p14"/>
          <p:cNvSpPr txBox="1"/>
          <p:nvPr/>
        </p:nvSpPr>
        <p:spPr>
          <a:xfrm>
            <a:off x="4720152" y="1418626"/>
            <a:ext cx="3376200" cy="1757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Focus Groups with Stakeholders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Peer Mentor Note Logs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FGH Student Reflections</a:t>
            </a:r>
          </a:p>
        </p:txBody>
      </p:sp>
      <p:sp>
        <p:nvSpPr>
          <p:cNvPr id="7" name="Google Shape;470;p14">
            <a:extLst>
              <a:ext uri="{FF2B5EF4-FFF2-40B4-BE49-F238E27FC236}">
                <a16:creationId xmlns:a16="http://schemas.microsoft.com/office/drawing/2014/main" id="{640F3ABC-E90D-4790-A5FB-D6782E10941B}"/>
              </a:ext>
            </a:extLst>
          </p:cNvPr>
          <p:cNvSpPr txBox="1"/>
          <p:nvPr/>
        </p:nvSpPr>
        <p:spPr>
          <a:xfrm>
            <a:off x="1047648" y="968550"/>
            <a:ext cx="3234600" cy="450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CEF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QUANTITATIVE</a:t>
            </a:r>
            <a:endParaRPr sz="1800" dirty="0">
              <a:solidFill>
                <a:srgbClr val="00CEF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2">
              <a:spcBef>
                <a:spcPts val="600"/>
              </a:spcBef>
            </a:pPr>
            <a:endParaRPr lang="en-US" sz="1600" dirty="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0" grpId="0"/>
      <p:bldP spid="4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2022-2023 ASSESSMENT ROADMAP</a:t>
            </a:r>
            <a:endParaRPr sz="3000" dirty="0"/>
          </a:p>
        </p:txBody>
      </p:sp>
      <p:sp>
        <p:nvSpPr>
          <p:cNvPr id="792" name="Google Shape;792;p4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793" name="Google Shape;793;p40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4" name="Google Shape;794;p40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95" name="Google Shape;795;p40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796" name="Google Shape;796;p40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797" name="Google Shape;797;p40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1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798" name="Google Shape;798;p40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799" name="Google Shape;799;p40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800" name="Google Shape;800;p40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3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801" name="Google Shape;801;p40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802" name="Google Shape;802;p40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803" name="Google Shape;803;p40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5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804" name="Google Shape;804;p40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805" name="Google Shape;805;p40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806" name="Google Shape;806;p40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6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807" name="Google Shape;807;p40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808" name="Google Shape;808;p40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809" name="Google Shape;809;p40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4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810" name="Google Shape;810;p40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811" name="Google Shape;811;p40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812" name="Google Shape;812;p40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2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813" name="Google Shape;813;p40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First several weeks FA: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Excelling@Iowa</a:t>
            </a:r>
          </a:p>
        </p:txBody>
      </p:sp>
      <p:sp>
        <p:nvSpPr>
          <p:cNvPr id="814" name="Google Shape;814;p40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End of Semester FA: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Academic Performance</a:t>
            </a:r>
            <a:endParaRPr sz="9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15" name="Google Shape;815;p40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End of Semester SP: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Academic Performance</a:t>
            </a:r>
            <a:endParaRPr sz="9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16" name="Google Shape;816;p40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Last several weeks FA: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Peer Mentor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Focus Groups</a:t>
            </a:r>
          </a:p>
        </p:txBody>
      </p:sp>
      <p:sp>
        <p:nvSpPr>
          <p:cNvPr id="817" name="Google Shape;817;p40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Middle of Semester SP: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FGH Student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Focus Groups</a:t>
            </a:r>
            <a:endParaRPr sz="9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18" name="Google Shape;818;p40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Summer: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Reflection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Final Report</a:t>
            </a:r>
            <a:endParaRPr sz="9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24"/>
          <p:cNvSpPr txBox="1">
            <a:spLocks noGrp="1"/>
          </p:cNvSpPr>
          <p:nvPr>
            <p:ph type="title"/>
          </p:nvPr>
        </p:nvSpPr>
        <p:spPr>
          <a:xfrm>
            <a:off x="1047750" y="0"/>
            <a:ext cx="6996600" cy="9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First Gen Hawks Comparison Group</a:t>
            </a:r>
            <a:endParaRPr sz="3000" dirty="0"/>
          </a:p>
        </p:txBody>
      </p:sp>
      <p:sp>
        <p:nvSpPr>
          <p:cNvPr id="573" name="Google Shape;573;p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grpSp>
        <p:nvGrpSpPr>
          <p:cNvPr id="556" name="Google Shape;556;p24"/>
          <p:cNvGrpSpPr/>
          <p:nvPr/>
        </p:nvGrpSpPr>
        <p:grpSpPr>
          <a:xfrm rot="16200000" flipV="1">
            <a:off x="5264349" y="1212223"/>
            <a:ext cx="2944752" cy="3170450"/>
            <a:chOff x="2768474" y="949849"/>
            <a:chExt cx="2944752" cy="3170450"/>
          </a:xfrm>
        </p:grpSpPr>
        <p:sp>
          <p:nvSpPr>
            <p:cNvPr id="557" name="Google Shape;557;p24"/>
            <p:cNvSpPr/>
            <p:nvPr/>
          </p:nvSpPr>
          <p:spPr>
            <a:xfrm rot="5400000">
              <a:off x="2768474" y="949849"/>
              <a:ext cx="1706700" cy="1706700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4"/>
            <p:cNvSpPr/>
            <p:nvPr/>
          </p:nvSpPr>
          <p:spPr>
            <a:xfrm rot="5400000" flipH="1">
              <a:off x="3109874" y="2754999"/>
              <a:ext cx="1365300" cy="1365300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4"/>
            <p:cNvSpPr/>
            <p:nvPr/>
          </p:nvSpPr>
          <p:spPr>
            <a:xfrm rot="10800000">
              <a:off x="4573417" y="1713349"/>
              <a:ext cx="943200" cy="943200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4"/>
            <p:cNvSpPr/>
            <p:nvPr/>
          </p:nvSpPr>
          <p:spPr>
            <a:xfrm flipH="1">
              <a:off x="4573526" y="2754999"/>
              <a:ext cx="1139700" cy="1139700"/>
            </a:xfrm>
            <a:prstGeom prst="teardrop">
              <a:avLst>
                <a:gd name="adj" fmla="val 100000"/>
              </a:avLst>
            </a:pr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556;p24">
            <a:extLst>
              <a:ext uri="{FF2B5EF4-FFF2-40B4-BE49-F238E27FC236}">
                <a16:creationId xmlns:a16="http://schemas.microsoft.com/office/drawing/2014/main" id="{BBC05261-4B40-49A7-87F5-B7D272F1AA4D}"/>
              </a:ext>
            </a:extLst>
          </p:cNvPr>
          <p:cNvGrpSpPr/>
          <p:nvPr/>
        </p:nvGrpSpPr>
        <p:grpSpPr>
          <a:xfrm>
            <a:off x="1047750" y="1099374"/>
            <a:ext cx="2944752" cy="3170450"/>
            <a:chOff x="2768474" y="949849"/>
            <a:chExt cx="2944752" cy="3170450"/>
          </a:xfrm>
        </p:grpSpPr>
        <p:sp>
          <p:nvSpPr>
            <p:cNvPr id="22" name="Google Shape;557;p24">
              <a:extLst>
                <a:ext uri="{FF2B5EF4-FFF2-40B4-BE49-F238E27FC236}">
                  <a16:creationId xmlns:a16="http://schemas.microsoft.com/office/drawing/2014/main" id="{74B08D56-8A4C-4CFE-880E-D49C3B95F20E}"/>
                </a:ext>
              </a:extLst>
            </p:cNvPr>
            <p:cNvSpPr/>
            <p:nvPr/>
          </p:nvSpPr>
          <p:spPr>
            <a:xfrm rot="5400000">
              <a:off x="2768474" y="949849"/>
              <a:ext cx="1706700" cy="1706700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58;p24">
              <a:extLst>
                <a:ext uri="{FF2B5EF4-FFF2-40B4-BE49-F238E27FC236}">
                  <a16:creationId xmlns:a16="http://schemas.microsoft.com/office/drawing/2014/main" id="{A7CB05E0-4567-4055-82F2-756E3442E5FC}"/>
                </a:ext>
              </a:extLst>
            </p:cNvPr>
            <p:cNvSpPr/>
            <p:nvPr/>
          </p:nvSpPr>
          <p:spPr>
            <a:xfrm rot="5400000" flipH="1">
              <a:off x="3109874" y="2754999"/>
              <a:ext cx="1365300" cy="1365300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59;p24">
              <a:extLst>
                <a:ext uri="{FF2B5EF4-FFF2-40B4-BE49-F238E27FC236}">
                  <a16:creationId xmlns:a16="http://schemas.microsoft.com/office/drawing/2014/main" id="{A9909776-32C4-4D7C-ABAB-55F139218398}"/>
                </a:ext>
              </a:extLst>
            </p:cNvPr>
            <p:cNvSpPr/>
            <p:nvPr/>
          </p:nvSpPr>
          <p:spPr>
            <a:xfrm rot="10800000">
              <a:off x="4573417" y="1713349"/>
              <a:ext cx="943200" cy="943200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60;p24">
              <a:extLst>
                <a:ext uri="{FF2B5EF4-FFF2-40B4-BE49-F238E27FC236}">
                  <a16:creationId xmlns:a16="http://schemas.microsoft.com/office/drawing/2014/main" id="{7B95341C-B92C-4159-A8E5-A152FF10FEED}"/>
                </a:ext>
              </a:extLst>
            </p:cNvPr>
            <p:cNvSpPr/>
            <p:nvPr/>
          </p:nvSpPr>
          <p:spPr>
            <a:xfrm flipH="1">
              <a:off x="4573526" y="2754999"/>
              <a:ext cx="1139700" cy="1139700"/>
            </a:xfrm>
            <a:prstGeom prst="teardrop">
              <a:avLst>
                <a:gd name="adj" fmla="val 100000"/>
              </a:avLst>
            </a:prstGeom>
            <a:solidFill>
              <a:srgbClr val="2832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BFFE00C-FBFB-41F8-BF48-2FAFEFE91FB0}"/>
              </a:ext>
            </a:extLst>
          </p:cNvPr>
          <p:cNvSpPr txBox="1"/>
          <p:nvPr/>
        </p:nvSpPr>
        <p:spPr>
          <a:xfrm>
            <a:off x="2210299" y="826358"/>
            <a:ext cx="1088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FGH = 132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1B7144B-962C-43CB-968A-656950EF765B}"/>
              </a:ext>
            </a:extLst>
          </p:cNvPr>
          <p:cNvSpPr txBox="1"/>
          <p:nvPr/>
        </p:nvSpPr>
        <p:spPr>
          <a:xfrm>
            <a:off x="1187739" y="1748728"/>
            <a:ext cx="142672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</a:rPr>
              <a:t>First-Generation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DC2607C-2B9F-459A-A08F-F46CBAB4A377}"/>
              </a:ext>
            </a:extLst>
          </p:cNvPr>
          <p:cNvSpPr txBox="1"/>
          <p:nvPr/>
        </p:nvSpPr>
        <p:spPr>
          <a:xfrm>
            <a:off x="1563118" y="3325564"/>
            <a:ext cx="1017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All colleges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D78FE1-E9D2-49EA-B952-1C4D366034A7}"/>
              </a:ext>
            </a:extLst>
          </p:cNvPr>
          <p:cNvSpPr txBox="1"/>
          <p:nvPr/>
        </p:nvSpPr>
        <p:spPr>
          <a:xfrm>
            <a:off x="3041016" y="3279397"/>
            <a:ext cx="799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 FGH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5FD022C-96D0-4052-92D1-C7FE10C5B5F8}"/>
              </a:ext>
            </a:extLst>
          </p:cNvPr>
          <p:cNvSpPr txBox="1"/>
          <p:nvPr/>
        </p:nvSpPr>
        <p:spPr>
          <a:xfrm>
            <a:off x="2989482" y="2070470"/>
            <a:ext cx="669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First-years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3FD1B8-B0F0-46CF-8087-7A5DCCCC717C}"/>
              </a:ext>
            </a:extLst>
          </p:cNvPr>
          <p:cNvSpPr txBox="1"/>
          <p:nvPr/>
        </p:nvSpPr>
        <p:spPr>
          <a:xfrm>
            <a:off x="6752040" y="1731671"/>
            <a:ext cx="669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First-years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186CD0-96BA-428E-B7E6-C1ED94A3D452}"/>
              </a:ext>
            </a:extLst>
          </p:cNvPr>
          <p:cNvSpPr txBox="1"/>
          <p:nvPr/>
        </p:nvSpPr>
        <p:spPr>
          <a:xfrm>
            <a:off x="5389043" y="2984163"/>
            <a:ext cx="890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All colleges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95A55BA-E914-4CC5-8FF8-960B4CF917E0}"/>
              </a:ext>
            </a:extLst>
          </p:cNvPr>
          <p:cNvSpPr txBox="1"/>
          <p:nvPr/>
        </p:nvSpPr>
        <p:spPr>
          <a:xfrm>
            <a:off x="6755238" y="3197875"/>
            <a:ext cx="142672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</a:rPr>
              <a:t>First-Generation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EDEBCE-E236-4618-ABF0-0B9C40D681BE}"/>
              </a:ext>
            </a:extLst>
          </p:cNvPr>
          <p:cNvSpPr txBox="1"/>
          <p:nvPr/>
        </p:nvSpPr>
        <p:spPr>
          <a:xfrm>
            <a:off x="5458512" y="1525590"/>
            <a:ext cx="976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Not In FGH, GU, TRIO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4285BB1-C274-4DE8-8EC0-A03115CEFF5B}"/>
              </a:ext>
            </a:extLst>
          </p:cNvPr>
          <p:cNvSpPr txBox="1"/>
          <p:nvPr/>
        </p:nvSpPr>
        <p:spPr>
          <a:xfrm>
            <a:off x="5020278" y="853808"/>
            <a:ext cx="3189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Comparison Group = 799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Quince template">
  <a:themeElements>
    <a:clrScheme name="Custom 347">
      <a:dk1>
        <a:srgbClr val="28324A"/>
      </a:dk1>
      <a:lt1>
        <a:srgbClr val="FFFFFF"/>
      </a:lt1>
      <a:dk2>
        <a:srgbClr val="707685"/>
      </a:dk2>
      <a:lt2>
        <a:srgbClr val="E5E5E5"/>
      </a:lt2>
      <a:accent1>
        <a:srgbClr val="00CEF6"/>
      </a:accent1>
      <a:accent2>
        <a:srgbClr val="3C78D8"/>
      </a:accent2>
      <a:accent3>
        <a:srgbClr val="00A7C8"/>
      </a:accent3>
      <a:accent4>
        <a:srgbClr val="8EC400"/>
      </a:accent4>
      <a:accent5>
        <a:srgbClr val="AFF000"/>
      </a:accent5>
      <a:accent6>
        <a:srgbClr val="7F7F7F"/>
      </a:accent6>
      <a:hlink>
        <a:srgbClr val="28324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9655480220064D9910DF3D9C3303EC" ma:contentTypeVersion="12" ma:contentTypeDescription="Create a new document." ma:contentTypeScope="" ma:versionID="5b583516b3f85ba6c0e5a6c7abd696e0">
  <xsd:schema xmlns:xsd="http://www.w3.org/2001/XMLSchema" xmlns:xs="http://www.w3.org/2001/XMLSchema" xmlns:p="http://schemas.microsoft.com/office/2006/metadata/properties" xmlns:ns3="a44bf9b5-94f4-4f4d-b271-9ea282be8eab" xmlns:ns4="4c149a76-e320-4ec0-b942-d5ef5c5b307c" targetNamespace="http://schemas.microsoft.com/office/2006/metadata/properties" ma:root="true" ma:fieldsID="8ed19f91c8ece06113691fb4beb990f6" ns3:_="" ns4:_="">
    <xsd:import namespace="a44bf9b5-94f4-4f4d-b271-9ea282be8eab"/>
    <xsd:import namespace="4c149a76-e320-4ec0-b942-d5ef5c5b307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4bf9b5-94f4-4f4d-b271-9ea282be8e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149a76-e320-4ec0-b942-d5ef5c5b307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925C3B-7097-4572-8276-F53C28CE71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4bf9b5-94f4-4f4d-b271-9ea282be8eab"/>
    <ds:schemaRef ds:uri="4c149a76-e320-4ec0-b942-d5ef5c5b30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E0FBB19-D453-46F2-928F-A8C737E728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249170-5FE1-4C07-9F44-9A0DAB51DE1D}">
  <ds:schemaRefs>
    <ds:schemaRef ds:uri="http://purl.org/dc/dcmitype/"/>
    <ds:schemaRef ds:uri="4c149a76-e320-4ec0-b942-d5ef5c5b307c"/>
    <ds:schemaRef ds:uri="http://purl.org/dc/terms/"/>
    <ds:schemaRef ds:uri="http://purl.org/dc/elements/1.1/"/>
    <ds:schemaRef ds:uri="a44bf9b5-94f4-4f4d-b271-9ea282be8eab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Words>187</Words>
  <Application>Microsoft Office PowerPoint</Application>
  <PresentationFormat>On-screen Show (16:9)</PresentationFormat>
  <Paragraphs>65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Oswald</vt:lpstr>
      <vt:lpstr>Calibri</vt:lpstr>
      <vt:lpstr>Source Sans Pro</vt:lpstr>
      <vt:lpstr>Quince template</vt:lpstr>
      <vt:lpstr>First Gen Hawks Assessment</vt:lpstr>
      <vt:lpstr>First Gen Hawks Program</vt:lpstr>
      <vt:lpstr>Guiding Evaluation Questions</vt:lpstr>
      <vt:lpstr>Data Sources</vt:lpstr>
      <vt:lpstr>2022-2023 ASSESSMENT ROADMAP</vt:lpstr>
      <vt:lpstr>First Gen Hawks Comparison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Nicole Tennessen</dc:creator>
  <cp:lastModifiedBy>Tennessen, Nikki F</cp:lastModifiedBy>
  <cp:revision>2</cp:revision>
  <dcterms:modified xsi:type="dcterms:W3CDTF">2024-03-03T23:13:12Z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0x0101004C9655480220064D9910DF3D9C3303EC</vt:lpwstr>
  </property>
</Properties>
</file>